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4"/>
    <p:sldId id="257" r:id="rId25"/>
    <p:sldId id="258" r:id="rId26"/>
    <p:sldId id="259" r:id="rId27"/>
  </p:sldIdLst>
  <p:sldSz cx="18288000" cy="10287000"/>
  <p:notesSz cx="6858000" cy="9144000"/>
  <p:embeddedFontLst>
    <p:embeddedFont>
      <p:font typeface="Bebas Neue" charset="1" panose="00000500000000000000"/>
      <p:regular r:id="rId6"/>
    </p:embeddedFont>
    <p:embeddedFont>
      <p:font typeface="Bebas Neue Bold" charset="1" panose="020B0606020202050201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Gidole" charset="1" panose="02000503000000000000"/>
      <p:regular r:id="rId12"/>
    </p:embeddedFont>
    <p:embeddedFont>
      <p:font typeface="League Spartan" charset="1" panose="00000800000000000000"/>
      <p:regular r:id="rId13"/>
    </p:embeddedFont>
    <p:embeddedFont>
      <p:font typeface="Montserrat Light" charset="1" panose="00000400000000000000"/>
      <p:regular r:id="rId14"/>
    </p:embeddedFont>
    <p:embeddedFont>
      <p:font typeface="Montserrat Light Bold" charset="1" panose="00000800000000000000"/>
      <p:regular r:id="rId15"/>
    </p:embeddedFont>
    <p:embeddedFont>
      <p:font typeface="Montserrat Light Italics" charset="1" panose="00000400000000000000"/>
      <p:regular r:id="rId16"/>
    </p:embeddedFont>
    <p:embeddedFont>
      <p:font typeface="Montserrat Light Bold Italics" charset="1" panose="00000800000000000000"/>
      <p:regular r:id="rId17"/>
    </p:embeddedFont>
    <p:embeddedFont>
      <p:font typeface="Open Sans" charset="1" panose="020B0606030504020204"/>
      <p:regular r:id="rId18"/>
    </p:embeddedFont>
    <p:embeddedFont>
      <p:font typeface="Open Sans Bold" charset="1" panose="020B0806030504020204"/>
      <p:regular r:id="rId19"/>
    </p:embeddedFont>
    <p:embeddedFont>
      <p:font typeface="Open Sans Italics" charset="1" panose="020B0606030504020204"/>
      <p:regular r:id="rId20"/>
    </p:embeddedFont>
    <p:embeddedFont>
      <p:font typeface="Open Sans Bold Italics" charset="1" panose="020B0806030504020204"/>
      <p:regular r:id="rId21"/>
    </p:embeddedFont>
    <p:embeddedFont>
      <p:font typeface="Open Sans Extra Bold" charset="1" panose="020B0906030804020204"/>
      <p:regular r:id="rId22"/>
    </p:embeddedFont>
    <p:embeddedFont>
      <p:font typeface="Open Sans Extra Bold Italics" charset="1" panose="020B0906030804020204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slides/slide1.xml" Type="http://schemas.openxmlformats.org/officeDocument/2006/relationships/slide"/><Relationship Id="rId25" Target="slides/slide2.xml" Type="http://schemas.openxmlformats.org/officeDocument/2006/relationships/slide"/><Relationship Id="rId26" Target="slides/slide3.xml" Type="http://schemas.openxmlformats.org/officeDocument/2006/relationships/slide"/><Relationship Id="rId27" Target="slides/slide4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12401" r="0" b="3329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912586" y="869043"/>
            <a:ext cx="2853033" cy="838078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0">
            <a:off x="10935125" y="6265397"/>
            <a:ext cx="7050919" cy="1839214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4341264" y="3584681"/>
            <a:ext cx="3644780" cy="3476447"/>
            <a:chOff x="0" y="0"/>
            <a:chExt cx="6324600" cy="6032500"/>
          </a:xfrm>
        </p:grpSpPr>
        <p:sp>
          <p:nvSpPr>
            <p:cNvPr name="Freeform 5" id="5"/>
            <p:cNvSpPr/>
            <p:nvPr/>
          </p:nvSpPr>
          <p:spPr>
            <a:xfrm>
              <a:off x="127000" y="127000"/>
              <a:ext cx="6070600" cy="5778500"/>
            </a:xfrm>
            <a:custGeom>
              <a:avLst/>
              <a:gdLst/>
              <a:ahLst/>
              <a:cxnLst/>
              <a:rect r="r" b="b" t="t" l="l"/>
              <a:pathLst>
                <a:path h="5778500" w="6070600">
                  <a:moveTo>
                    <a:pt x="0" y="0"/>
                  </a:moveTo>
                  <a:lnTo>
                    <a:pt x="6070600" y="0"/>
                  </a:lnTo>
                  <a:lnTo>
                    <a:pt x="6070600" y="5778500"/>
                  </a:lnTo>
                  <a:lnTo>
                    <a:pt x="0" y="5778500"/>
                  </a:lnTo>
                  <a:close/>
                </a:path>
              </a:pathLst>
            </a:custGeom>
            <a:blipFill>
              <a:blip r:embed="rId4"/>
              <a:stretch>
                <a:fillRect l="2008" r="2008" t="2105" b="-22993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>
              <a:off x="0" y="0"/>
              <a:ext cx="6324600" cy="6032500"/>
            </a:xfrm>
            <a:custGeom>
              <a:avLst/>
              <a:gdLst/>
              <a:ahLst/>
              <a:cxnLst/>
              <a:rect r="r" b="b" t="t" l="l"/>
              <a:pathLst>
                <a:path h="6032500" w="6324600">
                  <a:moveTo>
                    <a:pt x="6324600" y="6032500"/>
                  </a:moveTo>
                  <a:lnTo>
                    <a:pt x="0" y="6032500"/>
                  </a:lnTo>
                  <a:lnTo>
                    <a:pt x="0" y="0"/>
                  </a:lnTo>
                  <a:lnTo>
                    <a:pt x="6324600" y="0"/>
                  </a:lnTo>
                  <a:lnTo>
                    <a:pt x="6324600" y="6032500"/>
                  </a:lnTo>
                  <a:close/>
                  <a:moveTo>
                    <a:pt x="127000" y="5905500"/>
                  </a:moveTo>
                  <a:lnTo>
                    <a:pt x="6197600" y="5905500"/>
                  </a:lnTo>
                  <a:lnTo>
                    <a:pt x="6197600" y="127000"/>
                  </a:lnTo>
                  <a:lnTo>
                    <a:pt x="127000" y="127000"/>
                  </a:lnTo>
                  <a:lnTo>
                    <a:pt x="127000" y="590550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0" y="0"/>
            <a:ext cx="18288000" cy="10287000"/>
            <a:chOff x="0" y="0"/>
            <a:chExt cx="4390285" cy="2469535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4390285" cy="2469536"/>
            </a:xfrm>
            <a:custGeom>
              <a:avLst/>
              <a:gdLst/>
              <a:ahLst/>
              <a:cxnLst/>
              <a:rect r="r" b="b" t="t" l="l"/>
              <a:pathLst>
                <a:path h="2469536" w="4390285">
                  <a:moveTo>
                    <a:pt x="0" y="0"/>
                  </a:moveTo>
                  <a:lnTo>
                    <a:pt x="0" y="2469536"/>
                  </a:lnTo>
                  <a:lnTo>
                    <a:pt x="4390285" y="2469536"/>
                  </a:lnTo>
                  <a:lnTo>
                    <a:pt x="4390285" y="0"/>
                  </a:lnTo>
                  <a:lnTo>
                    <a:pt x="0" y="0"/>
                  </a:lnTo>
                  <a:close/>
                  <a:moveTo>
                    <a:pt x="4329325" y="2408575"/>
                  </a:moveTo>
                  <a:lnTo>
                    <a:pt x="59690" y="2408575"/>
                  </a:lnTo>
                  <a:lnTo>
                    <a:pt x="59690" y="59690"/>
                  </a:lnTo>
                  <a:lnTo>
                    <a:pt x="4329325" y="59690"/>
                  </a:lnTo>
                  <a:lnTo>
                    <a:pt x="4329325" y="2408575"/>
                  </a:lnTo>
                  <a:close/>
                </a:path>
              </a:pathLst>
            </a:custGeom>
            <a:solidFill>
              <a:srgbClr val="10166B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4300524" y="6681626"/>
            <a:ext cx="9836131" cy="5033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64"/>
              </a:lnSpc>
            </a:pPr>
            <a:r>
              <a:rPr lang="en-US" sz="3545" spc="319">
                <a:solidFill>
                  <a:srgbClr val="000000"/>
                </a:solidFill>
                <a:latin typeface="Bebas Neue Bold"/>
              </a:rPr>
              <a:t>JOHN NERSESIAN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40229" y="4014030"/>
            <a:ext cx="8425278" cy="259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81"/>
              </a:lnSpc>
            </a:pPr>
            <a:r>
              <a:rPr lang="en-US" sz="2701">
                <a:solidFill>
                  <a:srgbClr val="FFFFFF"/>
                </a:solidFill>
                <a:latin typeface="Open Sans"/>
              </a:rPr>
              <a:t>Kitces Monthly Educational Webinars:</a:t>
            </a:r>
          </a:p>
          <a:p>
            <a:pPr>
              <a:lnSpc>
                <a:spcPts val="5672"/>
              </a:lnSpc>
            </a:pPr>
            <a:r>
              <a:rPr lang="en-US" sz="2701">
                <a:solidFill>
                  <a:srgbClr val="FFFFFF"/>
                </a:solidFill>
                <a:latin typeface="Open Sans Extra Bold"/>
              </a:rPr>
              <a:t>Navigati</a:t>
            </a:r>
            <a:r>
              <a:rPr lang="en-US" sz="4051">
                <a:solidFill>
                  <a:srgbClr val="FFFFFF"/>
                </a:solidFill>
                <a:latin typeface="Open Sans Extra Bold"/>
              </a:rPr>
              <a:t>ng the Complexities</a:t>
            </a:r>
            <a:r>
              <a:rPr lang="en-US" sz="4051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051">
                <a:solidFill>
                  <a:srgbClr val="FFFFFF"/>
                </a:solidFill>
                <a:latin typeface="Open Sans Extra Bold"/>
              </a:rPr>
              <a:t>of</a:t>
            </a:r>
            <a:r>
              <a:rPr lang="en-US" sz="4051">
                <a:solidFill>
                  <a:srgbClr val="FFFFFF"/>
                </a:solidFill>
                <a:latin typeface="Open Sans Extra Bold"/>
              </a:rPr>
              <a:t> </a:t>
            </a:r>
          </a:p>
          <a:p>
            <a:pPr>
              <a:lnSpc>
                <a:spcPts val="5672"/>
              </a:lnSpc>
            </a:pPr>
            <a:r>
              <a:rPr lang="en-US" sz="4051">
                <a:solidFill>
                  <a:srgbClr val="FFFFFF"/>
                </a:solidFill>
                <a:latin typeface="Open Sans Extra Bold"/>
              </a:rPr>
              <a:t>Equity Based Compens</a:t>
            </a:r>
            <a:r>
              <a:rPr lang="en-US" sz="4051">
                <a:solidFill>
                  <a:srgbClr val="FFFFFF"/>
                </a:solidFill>
                <a:latin typeface="Open Sans Extra Bold"/>
              </a:rPr>
              <a:t>a</a:t>
            </a:r>
            <a:r>
              <a:rPr lang="en-US" sz="4051">
                <a:solidFill>
                  <a:srgbClr val="FFFFFF"/>
                </a:solidFill>
                <a:latin typeface="Open Sans Extra Bold"/>
              </a:rPr>
              <a:t>t</a:t>
            </a:r>
            <a:r>
              <a:rPr lang="en-US" sz="4051">
                <a:solidFill>
                  <a:srgbClr val="FFFFFF"/>
                </a:solidFill>
                <a:latin typeface="Open Sans Extra Bold"/>
              </a:rPr>
              <a:t>i</a:t>
            </a:r>
            <a:r>
              <a:rPr lang="en-US" sz="4051">
                <a:solidFill>
                  <a:srgbClr val="FFFFFF"/>
                </a:solidFill>
                <a:latin typeface="Open Sans Extra Bold"/>
              </a:rPr>
              <a:t>o</a:t>
            </a:r>
            <a:r>
              <a:rPr lang="en-US" sz="4051">
                <a:solidFill>
                  <a:srgbClr val="FFFFFF"/>
                </a:solidFill>
                <a:latin typeface="Open Sans Extra Bold"/>
              </a:rPr>
              <a:t>n</a:t>
            </a:r>
            <a:r>
              <a:rPr lang="en-US" sz="4051">
                <a:solidFill>
                  <a:srgbClr val="FFFFFF"/>
                </a:solidFill>
                <a:latin typeface="Open Sans Extra Bold"/>
              </a:rPr>
              <a:t> for </a:t>
            </a:r>
          </a:p>
          <a:p>
            <a:pPr>
              <a:lnSpc>
                <a:spcPts val="5672"/>
              </a:lnSpc>
            </a:pPr>
            <a:r>
              <a:rPr lang="en-US" sz="4051">
                <a:solidFill>
                  <a:srgbClr val="FFFFFF"/>
                </a:solidFill>
                <a:latin typeface="Open Sans Extra Bold"/>
              </a:rPr>
              <a:t>Corporate Executives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40229" y="6948550"/>
            <a:ext cx="11910066" cy="671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44"/>
              </a:lnSpc>
            </a:pPr>
            <a:r>
              <a:rPr lang="en-US" sz="3960">
                <a:solidFill>
                  <a:srgbClr val="FF914D"/>
                </a:solidFill>
                <a:latin typeface="Open Sans"/>
              </a:rPr>
              <a:t>October 6, 2020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327245" y="7204054"/>
            <a:ext cx="9672819" cy="810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65"/>
              </a:lnSpc>
            </a:pPr>
            <a:r>
              <a:rPr lang="en-US" sz="2904" spc="261">
                <a:solidFill>
                  <a:srgbClr val="10166B"/>
                </a:solidFill>
                <a:latin typeface="Bebas Neue"/>
              </a:rPr>
              <a:t>CFP® | cima® | cpwa® |cis</a:t>
            </a:r>
          </a:p>
          <a:p>
            <a:pPr>
              <a:lnSpc>
                <a:spcPts val="3165"/>
              </a:lnSpc>
            </a:pPr>
            <a:r>
              <a:rPr lang="en-US" sz="2904" spc="261">
                <a:solidFill>
                  <a:srgbClr val="10166B"/>
                </a:solidFill>
                <a:latin typeface="Bebas Neue"/>
              </a:rPr>
              <a:t>Head of advisor education | Pimco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016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482600" y="1464823"/>
            <a:ext cx="17741900" cy="2781300"/>
          </a:xfrm>
          <a:prstGeom prst="rect">
            <a:avLst/>
          </a:prstGeom>
          <a:solidFill>
            <a:srgbClr val="FF914D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7802309" y="1027304"/>
            <a:ext cx="438220" cy="437519"/>
            <a:chOff x="0" y="0"/>
            <a:chExt cx="6350000" cy="633984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DCCA">
                <a:alpha val="34901"/>
              </a:srgbClr>
            </a:solidFill>
          </p:spPr>
        </p:sp>
      </p:grpSp>
      <p:grpSp>
        <p:nvGrpSpPr>
          <p:cNvPr name="Group 5" id="5"/>
          <p:cNvGrpSpPr/>
          <p:nvPr/>
        </p:nvGrpSpPr>
        <p:grpSpPr>
          <a:xfrm rot="5400000">
            <a:off x="7802659" y="4246474"/>
            <a:ext cx="438220" cy="437519"/>
            <a:chOff x="0" y="0"/>
            <a:chExt cx="6350000" cy="633984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DCCA">
                <a:alpha val="34901"/>
              </a:srgbClr>
            </a:solidFill>
          </p:spPr>
        </p:sp>
      </p:grpSp>
      <p:grpSp>
        <p:nvGrpSpPr>
          <p:cNvPr name="Group 7" id="7"/>
          <p:cNvGrpSpPr/>
          <p:nvPr/>
        </p:nvGrpSpPr>
        <p:grpSpPr>
          <a:xfrm rot="-10800000">
            <a:off x="1047680" y="4244727"/>
            <a:ext cx="438220" cy="437519"/>
            <a:chOff x="0" y="0"/>
            <a:chExt cx="6350000" cy="6339840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DCCA">
                <a:alpha val="34901"/>
              </a:srgbClr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485900" y="1028700"/>
            <a:ext cx="6336090" cy="3663005"/>
            <a:chOff x="0" y="0"/>
            <a:chExt cx="8448120" cy="4884007"/>
          </a:xfrm>
        </p:grpSpPr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2"/>
            <a:srcRect l="1350" t="0" r="1350" b="0"/>
            <a:stretch>
              <a:fillRect/>
            </a:stretch>
          </p:blipFill>
          <p:spPr>
            <a:xfrm>
              <a:off x="0" y="0"/>
              <a:ext cx="8448120" cy="4884007"/>
            </a:xfrm>
            <a:prstGeom prst="rect">
              <a:avLst/>
            </a:prstGeom>
          </p:spPr>
        </p:pic>
      </p:grpSp>
      <p:grpSp>
        <p:nvGrpSpPr>
          <p:cNvPr name="Group 11" id="11"/>
          <p:cNvGrpSpPr/>
          <p:nvPr/>
        </p:nvGrpSpPr>
        <p:grpSpPr>
          <a:xfrm rot="-5400000">
            <a:off x="1028349" y="1027655"/>
            <a:ext cx="438220" cy="437519"/>
            <a:chOff x="0" y="0"/>
            <a:chExt cx="6350000" cy="6339840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DCCA">
                <a:alpha val="34901"/>
              </a:srgbClr>
            </a:solidFill>
          </p:spPr>
        </p:sp>
      </p:grpSp>
      <p:sp>
        <p:nvSpPr>
          <p:cNvPr name="AutoShape 13" id="13"/>
          <p:cNvSpPr/>
          <p:nvPr/>
        </p:nvSpPr>
        <p:spPr>
          <a:xfrm rot="0">
            <a:off x="1485900" y="6040877"/>
            <a:ext cx="17741900" cy="2781300"/>
          </a:xfrm>
          <a:prstGeom prst="rect">
            <a:avLst/>
          </a:prstGeom>
          <a:solidFill>
            <a:srgbClr val="56A3D9"/>
          </a:solidFill>
        </p:spPr>
      </p:sp>
      <p:grpSp>
        <p:nvGrpSpPr>
          <p:cNvPr name="Group 14" id="14"/>
          <p:cNvGrpSpPr/>
          <p:nvPr/>
        </p:nvGrpSpPr>
        <p:grpSpPr>
          <a:xfrm rot="0">
            <a:off x="16821080" y="5603358"/>
            <a:ext cx="438220" cy="437519"/>
            <a:chOff x="0" y="0"/>
            <a:chExt cx="6350000" cy="6339840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05A">
                <a:alpha val="34901"/>
              </a:srgbClr>
            </a:solidFill>
          </p:spPr>
        </p:sp>
      </p:grpSp>
      <p:grpSp>
        <p:nvGrpSpPr>
          <p:cNvPr name="Group 16" id="16"/>
          <p:cNvGrpSpPr/>
          <p:nvPr/>
        </p:nvGrpSpPr>
        <p:grpSpPr>
          <a:xfrm rot="-5400000">
            <a:off x="10047752" y="5603007"/>
            <a:ext cx="438220" cy="437519"/>
            <a:chOff x="0" y="0"/>
            <a:chExt cx="6350000" cy="6339840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05A">
                <a:alpha val="34901"/>
              </a:srgbClr>
            </a:solidFill>
          </p:spPr>
        </p:sp>
      </p:grpSp>
      <p:grpSp>
        <p:nvGrpSpPr>
          <p:cNvPr name="Group 18" id="18"/>
          <p:cNvGrpSpPr/>
          <p:nvPr/>
        </p:nvGrpSpPr>
        <p:grpSpPr>
          <a:xfrm rot="-10800000">
            <a:off x="10047401" y="8822177"/>
            <a:ext cx="438220" cy="437519"/>
            <a:chOff x="0" y="0"/>
            <a:chExt cx="6350000" cy="6339840"/>
          </a:xfrm>
        </p:grpSpPr>
        <p:sp>
          <p:nvSpPr>
            <p:cNvPr name="Freeform 19" id="1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05A">
                <a:alpha val="34901"/>
              </a:srgbClr>
            </a:solidFill>
          </p:spPr>
        </p:sp>
      </p:grpSp>
      <p:grpSp>
        <p:nvGrpSpPr>
          <p:cNvPr name="Group 20" id="20"/>
          <p:cNvGrpSpPr/>
          <p:nvPr/>
        </p:nvGrpSpPr>
        <p:grpSpPr>
          <a:xfrm rot="5400000">
            <a:off x="16821431" y="8820431"/>
            <a:ext cx="438220" cy="437519"/>
            <a:chOff x="0" y="0"/>
            <a:chExt cx="6350000" cy="6339840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05A">
                <a:alpha val="34901"/>
              </a:srgbClr>
            </a:solidFill>
          </p:spPr>
        </p:sp>
      </p:grpSp>
      <p:pic>
        <p:nvPicPr>
          <p:cNvPr name="Picture 22" id="22"/>
          <p:cNvPicPr>
            <a:picLocks noChangeAspect="true"/>
          </p:cNvPicPr>
          <p:nvPr/>
        </p:nvPicPr>
        <p:blipFill>
          <a:blip r:embed="rId3"/>
          <a:srcRect l="238" t="1914" r="238" b="0"/>
          <a:stretch>
            <a:fillRect/>
          </a:stretch>
        </p:blipFill>
        <p:spPr>
          <a:xfrm flipH="false" flipV="false" rot="0">
            <a:off x="10485621" y="5602657"/>
            <a:ext cx="6336160" cy="3657039"/>
          </a:xfrm>
          <a:prstGeom prst="rect">
            <a:avLst/>
          </a:prstGeom>
        </p:spPr>
      </p:pic>
      <p:sp>
        <p:nvSpPr>
          <p:cNvPr name="TextBox 23" id="23"/>
          <p:cNvSpPr txBox="true"/>
          <p:nvPr/>
        </p:nvSpPr>
        <p:spPr>
          <a:xfrm rot="0">
            <a:off x="7932937" y="1508632"/>
            <a:ext cx="7498336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900"/>
              </a:lnSpc>
            </a:pPr>
            <a:r>
              <a:rPr lang="en-US" sz="3500" spc="175">
                <a:solidFill>
                  <a:srgbClr val="1C2529"/>
                </a:solidFill>
                <a:latin typeface="League Spartan"/>
              </a:rPr>
              <a:t>VIDEO PRESENTATION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577994" y="2115057"/>
            <a:ext cx="8243787" cy="1870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53390" indent="-226695" lvl="1">
              <a:lnSpc>
                <a:spcPts val="2415"/>
              </a:lnSpc>
              <a:buFont typeface="Arial"/>
              <a:buChar char="•"/>
            </a:pPr>
            <a:r>
              <a:rPr lang="en-US" sz="2100" spc="21">
                <a:solidFill>
                  <a:srgbClr val="1C2529"/>
                </a:solidFill>
                <a:latin typeface="Montserrat Light"/>
              </a:rPr>
              <a:t>Interact with other audience members using </a:t>
            </a:r>
            <a:r>
              <a:rPr lang="en-US" sz="2100" spc="21">
                <a:solidFill>
                  <a:srgbClr val="020963"/>
                </a:solidFill>
                <a:latin typeface="Montserrat Light Bold"/>
              </a:rPr>
              <a:t>"Chat"</a:t>
            </a:r>
            <a:r>
              <a:rPr lang="en-US" sz="2100" spc="21">
                <a:solidFill>
                  <a:srgbClr val="1C2529"/>
                </a:solidFill>
                <a:latin typeface="Montserrat Light"/>
              </a:rPr>
              <a:t> tab</a:t>
            </a:r>
          </a:p>
          <a:p>
            <a:pPr algn="just" marL="453390" indent="-226695" lvl="1">
              <a:lnSpc>
                <a:spcPts val="2415"/>
              </a:lnSpc>
              <a:buFont typeface="Arial"/>
              <a:buChar char="•"/>
            </a:pPr>
            <a:r>
              <a:rPr lang="en-US" sz="2100" spc="21">
                <a:solidFill>
                  <a:srgbClr val="1C2529"/>
                </a:solidFill>
                <a:latin typeface="Montserrat Light"/>
              </a:rPr>
              <a:t>Post questions for John to answer in the Q&amp;A using the </a:t>
            </a:r>
            <a:r>
              <a:rPr lang="en-US" sz="2100" spc="21">
                <a:solidFill>
                  <a:srgbClr val="020963"/>
                </a:solidFill>
                <a:latin typeface="Montserrat Light Bold"/>
              </a:rPr>
              <a:t>"Questions"</a:t>
            </a:r>
            <a:r>
              <a:rPr lang="en-US" sz="2100" spc="21">
                <a:solidFill>
                  <a:srgbClr val="1C2529"/>
                </a:solidFill>
                <a:latin typeface="Montserrat Light"/>
              </a:rPr>
              <a:t> tab</a:t>
            </a:r>
          </a:p>
          <a:p>
            <a:pPr algn="just" marL="453390" indent="-226695" lvl="1">
              <a:lnSpc>
                <a:spcPts val="2415"/>
              </a:lnSpc>
              <a:buFont typeface="Arial"/>
              <a:buChar char="•"/>
            </a:pPr>
            <a:r>
              <a:rPr lang="en-US" sz="2100" spc="21">
                <a:solidFill>
                  <a:srgbClr val="1C2529"/>
                </a:solidFill>
                <a:latin typeface="Montserrat Light"/>
              </a:rPr>
              <a:t>Upvote those questions you'd most like to see answered</a:t>
            </a:r>
          </a:p>
          <a:p>
            <a:pPr algn="just" marL="453390" indent="-226695" lvl="1">
              <a:lnSpc>
                <a:spcPts val="2415"/>
              </a:lnSpc>
              <a:buFont typeface="Arial"/>
              <a:buChar char="•"/>
            </a:pPr>
            <a:r>
              <a:rPr lang="en-US" sz="2100" spc="21">
                <a:solidFill>
                  <a:srgbClr val="1C2529"/>
                </a:solidFill>
                <a:latin typeface="Montserrat Light"/>
              </a:rPr>
              <a:t>Follow along using the </a:t>
            </a:r>
            <a:r>
              <a:rPr lang="en-US" sz="2100" spc="21">
                <a:solidFill>
                  <a:srgbClr val="020963"/>
                </a:solidFill>
                <a:latin typeface="Montserrat Light Bold"/>
              </a:rPr>
              <a:t>workbook </a:t>
            </a:r>
            <a:r>
              <a:rPr lang="en-US" sz="2100" spc="21">
                <a:solidFill>
                  <a:srgbClr val="1C2529"/>
                </a:solidFill>
                <a:latin typeface="Montserrat Light"/>
              </a:rPr>
              <a:t>and </a:t>
            </a:r>
            <a:r>
              <a:rPr lang="en-US" sz="2100" spc="21">
                <a:solidFill>
                  <a:srgbClr val="10166B"/>
                </a:solidFill>
                <a:latin typeface="Montserrat Light Bold"/>
              </a:rPr>
              <a:t>Quick Reference Guide</a:t>
            </a:r>
            <a:r>
              <a:rPr lang="en-US" sz="2100" spc="21">
                <a:solidFill>
                  <a:srgbClr val="1C2529"/>
                </a:solidFill>
                <a:latin typeface="Montserrat Light"/>
              </a:rPr>
              <a:t> provided under the </a:t>
            </a:r>
            <a:r>
              <a:rPr lang="en-US" sz="2100" spc="21">
                <a:solidFill>
                  <a:srgbClr val="020963"/>
                </a:solidFill>
                <a:latin typeface="Montserrat Light Bold"/>
              </a:rPr>
              <a:t>"Handouts" </a:t>
            </a:r>
            <a:r>
              <a:rPr lang="en-US" sz="2100" spc="21">
                <a:solidFill>
                  <a:srgbClr val="1C2529"/>
                </a:solidFill>
                <a:latin typeface="Montserrat Light"/>
              </a:rPr>
              <a:t>tab 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879700" y="6812577"/>
            <a:ext cx="7498336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spc="175">
                <a:solidFill>
                  <a:srgbClr val="1C2529"/>
                </a:solidFill>
                <a:latin typeface="League Spartan"/>
              </a:rPr>
              <a:t>LIVE Q&amp;A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879700" y="7420907"/>
            <a:ext cx="8287330" cy="377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150"/>
              </a:lnSpc>
            </a:pPr>
            <a:r>
              <a:rPr lang="en-US" sz="2100" spc="21">
                <a:solidFill>
                  <a:srgbClr val="1C2529"/>
                </a:solidFill>
                <a:latin typeface="Montserrat Light"/>
              </a:rPr>
              <a:t>Get your questions for John answered!</a:t>
            </a:r>
          </a:p>
        </p:txBody>
      </p:sp>
      <p:pic>
        <p:nvPicPr>
          <p:cNvPr name="Picture 27" id="2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358952" y="9259696"/>
            <a:ext cx="2453779" cy="7207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016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0"/>
            <a:ext cx="10287041" cy="10287000"/>
            <a:chOff x="0" y="0"/>
            <a:chExt cx="6350025" cy="635000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l="-36004" r="-13994" t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10287041" cy="10287000"/>
            <a:chOff x="0" y="0"/>
            <a:chExt cx="3479814" cy="347980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3479814" cy="3479800"/>
            </a:xfrm>
            <a:custGeom>
              <a:avLst/>
              <a:gdLst/>
              <a:ahLst/>
              <a:cxnLst/>
              <a:rect r="r" b="b" t="t" l="l"/>
              <a:pathLst>
                <a:path h="3479800" w="3479814">
                  <a:moveTo>
                    <a:pt x="0" y="0"/>
                  </a:moveTo>
                  <a:lnTo>
                    <a:pt x="3479814" y="0"/>
                  </a:lnTo>
                  <a:lnTo>
                    <a:pt x="347981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1C2529">
                <a:alpha val="48627"/>
              </a:srgbClr>
            </a:solidFill>
          </p:spPr>
        </p:sp>
      </p:grpSp>
      <p:sp>
        <p:nvSpPr>
          <p:cNvPr name="AutoShape 6" id="6"/>
          <p:cNvSpPr/>
          <p:nvPr/>
        </p:nvSpPr>
        <p:spPr>
          <a:xfrm rot="0">
            <a:off x="8053882" y="540920"/>
            <a:ext cx="2233159" cy="1800538"/>
          </a:xfrm>
          <a:prstGeom prst="rect">
            <a:avLst/>
          </a:prstGeom>
          <a:solidFill>
            <a:srgbClr val="56A3D9"/>
          </a:solidFill>
        </p:spPr>
      </p:sp>
      <p:sp>
        <p:nvSpPr>
          <p:cNvPr name="TextBox 7" id="7"/>
          <p:cNvSpPr txBox="true"/>
          <p:nvPr/>
        </p:nvSpPr>
        <p:spPr>
          <a:xfrm rot="0">
            <a:off x="10562813" y="1169298"/>
            <a:ext cx="7484524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80"/>
              </a:lnSpc>
            </a:pPr>
            <a:r>
              <a:rPr lang="en-US" sz="3000" spc="30">
                <a:solidFill>
                  <a:srgbClr val="E6DCCA"/>
                </a:solidFill>
                <a:latin typeface="Gidole"/>
              </a:rPr>
              <a:t>Non-Members: 30 days</a:t>
            </a:r>
          </a:p>
          <a:p>
            <a:pPr algn="ctr">
              <a:lnSpc>
                <a:spcPts val="3180"/>
              </a:lnSpc>
            </a:pPr>
            <a:r>
              <a:rPr lang="en-US" sz="3000" spc="30">
                <a:solidFill>
                  <a:srgbClr val="E6DCCA"/>
                </a:solidFill>
                <a:latin typeface="Gidole"/>
              </a:rPr>
              <a:t>Premier &amp; Basic Members: Members Section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417670" y="497205"/>
            <a:ext cx="7484524" cy="531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3300" spc="214">
                <a:solidFill>
                  <a:srgbClr val="FF914D"/>
                </a:solidFill>
                <a:latin typeface="Gidole"/>
              </a:rPr>
              <a:t>RECORDING</a:t>
            </a:r>
          </a:p>
        </p:txBody>
      </p:sp>
      <p:sp>
        <p:nvSpPr>
          <p:cNvPr name="AutoShape 9" id="9"/>
          <p:cNvSpPr/>
          <p:nvPr/>
        </p:nvSpPr>
        <p:spPr>
          <a:xfrm rot="0">
            <a:off x="8053882" y="5345929"/>
            <a:ext cx="2233159" cy="1800538"/>
          </a:xfrm>
          <a:prstGeom prst="rect">
            <a:avLst/>
          </a:prstGeom>
          <a:solidFill>
            <a:srgbClr val="56A3D9"/>
          </a:solidFill>
        </p:spPr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519410" y="5574068"/>
            <a:ext cx="1344261" cy="1344261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8519410" y="777240"/>
            <a:ext cx="1302103" cy="1302103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10562813" y="4188197"/>
            <a:ext cx="7587361" cy="1224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80"/>
              </a:lnSpc>
            </a:pPr>
            <a:r>
              <a:rPr lang="en-US" sz="3000" spc="30">
                <a:solidFill>
                  <a:srgbClr val="E6DCCA"/>
                </a:solidFill>
                <a:latin typeface="Gidole"/>
              </a:rPr>
              <a:t>Kitces.com reports CFP &amp; IWI if ID provided &amp; in attendance for at least 50 minutes</a:t>
            </a:r>
          </a:p>
          <a:p>
            <a:pPr algn="ctr">
              <a:lnSpc>
                <a:spcPts val="3180"/>
              </a:lnSpc>
            </a:pPr>
            <a:r>
              <a:rPr lang="en-US" sz="3000" spc="30">
                <a:solidFill>
                  <a:srgbClr val="E6DCCA"/>
                </a:solidFill>
                <a:latin typeface="Gidole"/>
              </a:rPr>
              <a:t>Certificate for all others, if attended 50 minutes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417670" y="2827396"/>
            <a:ext cx="7732504" cy="531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3300" spc="214">
                <a:solidFill>
                  <a:srgbClr val="FF914D"/>
                </a:solidFill>
                <a:latin typeface="Gidole"/>
              </a:rPr>
              <a:t>CONTINUING EDUCATION (CE): 1 CREDIT</a:t>
            </a:r>
          </a:p>
        </p:txBody>
      </p:sp>
      <p:sp>
        <p:nvSpPr>
          <p:cNvPr name="TextBox 14" id="14"/>
          <p:cNvSpPr txBox="true"/>
          <p:nvPr/>
        </p:nvSpPr>
        <p:spPr>
          <a:xfrm rot="-5400000">
            <a:off x="-2542585" y="4184160"/>
            <a:ext cx="7829205" cy="1015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90"/>
              </a:lnSpc>
            </a:pPr>
            <a:r>
              <a:rPr lang="en-US" sz="6300" spc="315">
                <a:solidFill>
                  <a:srgbClr val="FDD05A"/>
                </a:solidFill>
                <a:latin typeface="League Spartan"/>
              </a:rPr>
              <a:t>HOUSEKEEPING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1978886" y="2226054"/>
            <a:ext cx="4755215" cy="492066"/>
            <a:chOff x="0" y="0"/>
            <a:chExt cx="9194800" cy="812800"/>
          </a:xfrm>
        </p:grpSpPr>
        <p:sp>
          <p:nvSpPr>
            <p:cNvPr name="Freeform 16" id="16"/>
            <p:cNvSpPr/>
            <p:nvPr/>
          </p:nvSpPr>
          <p:spPr>
            <a:xfrm>
              <a:off x="454487" y="304800"/>
              <a:ext cx="7026372" cy="203200"/>
            </a:xfrm>
            <a:custGeom>
              <a:avLst/>
              <a:gdLst/>
              <a:ahLst/>
              <a:cxnLst/>
              <a:rect r="r" b="b" t="t" l="l"/>
              <a:pathLst>
                <a:path h="203200" w="7026372">
                  <a:moveTo>
                    <a:pt x="85687" y="0"/>
                  </a:moveTo>
                  <a:cubicBezTo>
                    <a:pt x="132815" y="0"/>
                    <a:pt x="171374" y="45720"/>
                    <a:pt x="171374" y="101600"/>
                  </a:cubicBezTo>
                  <a:cubicBezTo>
                    <a:pt x="171374" y="157480"/>
                    <a:pt x="132815" y="203200"/>
                    <a:pt x="85687" y="203200"/>
                  </a:cubicBezTo>
                  <a:cubicBezTo>
                    <a:pt x="38559" y="203200"/>
                    <a:pt x="0" y="157480"/>
                    <a:pt x="0" y="101600"/>
                  </a:cubicBezTo>
                  <a:cubicBezTo>
                    <a:pt x="0" y="45720"/>
                    <a:pt x="38559" y="0"/>
                    <a:pt x="85687" y="0"/>
                  </a:cubicBezTo>
                  <a:close/>
                  <a:moveTo>
                    <a:pt x="428437" y="0"/>
                  </a:moveTo>
                  <a:cubicBezTo>
                    <a:pt x="475565" y="0"/>
                    <a:pt x="514124" y="45720"/>
                    <a:pt x="514124" y="101600"/>
                  </a:cubicBezTo>
                  <a:cubicBezTo>
                    <a:pt x="514124" y="157480"/>
                    <a:pt x="475565" y="203200"/>
                    <a:pt x="428437" y="203200"/>
                  </a:cubicBezTo>
                  <a:cubicBezTo>
                    <a:pt x="381309" y="203200"/>
                    <a:pt x="342749" y="157480"/>
                    <a:pt x="342749" y="101600"/>
                  </a:cubicBezTo>
                  <a:cubicBezTo>
                    <a:pt x="342749" y="45720"/>
                    <a:pt x="381309" y="0"/>
                    <a:pt x="428437" y="0"/>
                  </a:cubicBezTo>
                  <a:close/>
                  <a:moveTo>
                    <a:pt x="771187" y="0"/>
                  </a:moveTo>
                  <a:cubicBezTo>
                    <a:pt x="818315" y="0"/>
                    <a:pt x="856874" y="45720"/>
                    <a:pt x="856874" y="101600"/>
                  </a:cubicBezTo>
                  <a:cubicBezTo>
                    <a:pt x="856874" y="157480"/>
                    <a:pt x="818315" y="203200"/>
                    <a:pt x="771187" y="203200"/>
                  </a:cubicBezTo>
                  <a:cubicBezTo>
                    <a:pt x="724059" y="203200"/>
                    <a:pt x="685499" y="157480"/>
                    <a:pt x="685499" y="101600"/>
                  </a:cubicBezTo>
                  <a:cubicBezTo>
                    <a:pt x="685499" y="45720"/>
                    <a:pt x="724059" y="0"/>
                    <a:pt x="771187" y="0"/>
                  </a:cubicBezTo>
                  <a:close/>
                  <a:moveTo>
                    <a:pt x="1113936" y="0"/>
                  </a:moveTo>
                  <a:cubicBezTo>
                    <a:pt x="1161065" y="0"/>
                    <a:pt x="1199624" y="45720"/>
                    <a:pt x="1199624" y="101600"/>
                  </a:cubicBezTo>
                  <a:cubicBezTo>
                    <a:pt x="1199624" y="157480"/>
                    <a:pt x="1161065" y="203200"/>
                    <a:pt x="1113936" y="203200"/>
                  </a:cubicBezTo>
                  <a:cubicBezTo>
                    <a:pt x="1066808" y="203200"/>
                    <a:pt x="1028249" y="157480"/>
                    <a:pt x="1028249" y="101600"/>
                  </a:cubicBezTo>
                  <a:cubicBezTo>
                    <a:pt x="1028249" y="45720"/>
                    <a:pt x="1066808" y="0"/>
                    <a:pt x="1113936" y="0"/>
                  </a:cubicBezTo>
                  <a:close/>
                  <a:moveTo>
                    <a:pt x="1456686" y="0"/>
                  </a:moveTo>
                  <a:cubicBezTo>
                    <a:pt x="1503814" y="0"/>
                    <a:pt x="1542374" y="45720"/>
                    <a:pt x="1542374" y="101600"/>
                  </a:cubicBezTo>
                  <a:cubicBezTo>
                    <a:pt x="1542374" y="157480"/>
                    <a:pt x="1503814" y="203200"/>
                    <a:pt x="1456686" y="203200"/>
                  </a:cubicBezTo>
                  <a:cubicBezTo>
                    <a:pt x="1409558" y="203200"/>
                    <a:pt x="1370999" y="157480"/>
                    <a:pt x="1370999" y="101600"/>
                  </a:cubicBezTo>
                  <a:cubicBezTo>
                    <a:pt x="1370999" y="45720"/>
                    <a:pt x="1409558" y="0"/>
                    <a:pt x="1456686" y="0"/>
                  </a:cubicBezTo>
                  <a:close/>
                  <a:moveTo>
                    <a:pt x="1799436" y="0"/>
                  </a:moveTo>
                  <a:cubicBezTo>
                    <a:pt x="1846564" y="0"/>
                    <a:pt x="1885124" y="45720"/>
                    <a:pt x="1885124" y="101600"/>
                  </a:cubicBezTo>
                  <a:cubicBezTo>
                    <a:pt x="1885124" y="157480"/>
                    <a:pt x="1846564" y="203200"/>
                    <a:pt x="1799436" y="203200"/>
                  </a:cubicBezTo>
                  <a:cubicBezTo>
                    <a:pt x="1752308" y="203200"/>
                    <a:pt x="1713749" y="157480"/>
                    <a:pt x="1713749" y="101600"/>
                  </a:cubicBezTo>
                  <a:cubicBezTo>
                    <a:pt x="1713749" y="45720"/>
                    <a:pt x="1752308" y="0"/>
                    <a:pt x="1799436" y="0"/>
                  </a:cubicBezTo>
                  <a:close/>
                  <a:moveTo>
                    <a:pt x="2142186" y="0"/>
                  </a:moveTo>
                  <a:cubicBezTo>
                    <a:pt x="2189314" y="0"/>
                    <a:pt x="2227873" y="45720"/>
                    <a:pt x="2227873" y="101600"/>
                  </a:cubicBezTo>
                  <a:cubicBezTo>
                    <a:pt x="2227873" y="157480"/>
                    <a:pt x="2189314" y="203200"/>
                    <a:pt x="2142186" y="203200"/>
                  </a:cubicBezTo>
                  <a:cubicBezTo>
                    <a:pt x="2095058" y="203200"/>
                    <a:pt x="2056498" y="157480"/>
                    <a:pt x="2056498" y="101600"/>
                  </a:cubicBezTo>
                  <a:cubicBezTo>
                    <a:pt x="2056498" y="45720"/>
                    <a:pt x="2095058" y="0"/>
                    <a:pt x="2142186" y="0"/>
                  </a:cubicBezTo>
                  <a:close/>
                  <a:moveTo>
                    <a:pt x="2484936" y="0"/>
                  </a:moveTo>
                  <a:cubicBezTo>
                    <a:pt x="2532064" y="0"/>
                    <a:pt x="2570623" y="45720"/>
                    <a:pt x="2570623" y="101600"/>
                  </a:cubicBezTo>
                  <a:cubicBezTo>
                    <a:pt x="2570623" y="157480"/>
                    <a:pt x="2532064" y="203200"/>
                    <a:pt x="2484936" y="203200"/>
                  </a:cubicBezTo>
                  <a:cubicBezTo>
                    <a:pt x="2437808" y="203200"/>
                    <a:pt x="2399248" y="157480"/>
                    <a:pt x="2399248" y="101600"/>
                  </a:cubicBezTo>
                  <a:cubicBezTo>
                    <a:pt x="2399248" y="45720"/>
                    <a:pt x="2437808" y="0"/>
                    <a:pt x="2484936" y="0"/>
                  </a:cubicBezTo>
                  <a:close/>
                  <a:moveTo>
                    <a:pt x="2827686" y="0"/>
                  </a:moveTo>
                  <a:cubicBezTo>
                    <a:pt x="2874814" y="0"/>
                    <a:pt x="2913373" y="45720"/>
                    <a:pt x="2913373" y="101600"/>
                  </a:cubicBezTo>
                  <a:cubicBezTo>
                    <a:pt x="2913373" y="157480"/>
                    <a:pt x="2874814" y="203200"/>
                    <a:pt x="2827686" y="203200"/>
                  </a:cubicBezTo>
                  <a:cubicBezTo>
                    <a:pt x="2780558" y="203200"/>
                    <a:pt x="2741998" y="157480"/>
                    <a:pt x="2741998" y="101600"/>
                  </a:cubicBezTo>
                  <a:cubicBezTo>
                    <a:pt x="2741998" y="45720"/>
                    <a:pt x="2780558" y="0"/>
                    <a:pt x="2827686" y="0"/>
                  </a:cubicBezTo>
                  <a:close/>
                  <a:moveTo>
                    <a:pt x="3170436" y="0"/>
                  </a:moveTo>
                  <a:cubicBezTo>
                    <a:pt x="3217564" y="0"/>
                    <a:pt x="3256123" y="45720"/>
                    <a:pt x="3256123" y="101600"/>
                  </a:cubicBezTo>
                  <a:cubicBezTo>
                    <a:pt x="3256123" y="157480"/>
                    <a:pt x="3217564" y="203200"/>
                    <a:pt x="3170436" y="203200"/>
                  </a:cubicBezTo>
                  <a:cubicBezTo>
                    <a:pt x="3123307" y="203200"/>
                    <a:pt x="3084748" y="157480"/>
                    <a:pt x="3084748" y="101600"/>
                  </a:cubicBezTo>
                  <a:cubicBezTo>
                    <a:pt x="3084748" y="45720"/>
                    <a:pt x="3123307" y="0"/>
                    <a:pt x="3170436" y="0"/>
                  </a:cubicBezTo>
                  <a:close/>
                  <a:moveTo>
                    <a:pt x="3513185" y="0"/>
                  </a:moveTo>
                  <a:cubicBezTo>
                    <a:pt x="3560313" y="0"/>
                    <a:pt x="3598873" y="45720"/>
                    <a:pt x="3598873" y="101600"/>
                  </a:cubicBezTo>
                  <a:cubicBezTo>
                    <a:pt x="3598873" y="157480"/>
                    <a:pt x="3560313" y="203200"/>
                    <a:pt x="3513185" y="203200"/>
                  </a:cubicBezTo>
                  <a:cubicBezTo>
                    <a:pt x="3466057" y="203200"/>
                    <a:pt x="3427498" y="157480"/>
                    <a:pt x="3427498" y="101600"/>
                  </a:cubicBezTo>
                  <a:cubicBezTo>
                    <a:pt x="3427498" y="45720"/>
                    <a:pt x="3466057" y="0"/>
                    <a:pt x="3513185" y="0"/>
                  </a:cubicBezTo>
                  <a:close/>
                  <a:moveTo>
                    <a:pt x="3855935" y="0"/>
                  </a:moveTo>
                  <a:cubicBezTo>
                    <a:pt x="3903063" y="0"/>
                    <a:pt x="3941623" y="45720"/>
                    <a:pt x="3941623" y="101600"/>
                  </a:cubicBezTo>
                  <a:cubicBezTo>
                    <a:pt x="3941623" y="157480"/>
                    <a:pt x="3903063" y="203200"/>
                    <a:pt x="3855935" y="203200"/>
                  </a:cubicBezTo>
                  <a:cubicBezTo>
                    <a:pt x="3808807" y="203200"/>
                    <a:pt x="3770248" y="157480"/>
                    <a:pt x="3770248" y="101600"/>
                  </a:cubicBezTo>
                  <a:cubicBezTo>
                    <a:pt x="3770248" y="45720"/>
                    <a:pt x="3808807" y="0"/>
                    <a:pt x="3855935" y="0"/>
                  </a:cubicBezTo>
                  <a:close/>
                  <a:moveTo>
                    <a:pt x="4198685" y="0"/>
                  </a:moveTo>
                  <a:cubicBezTo>
                    <a:pt x="4245813" y="0"/>
                    <a:pt x="4284373" y="45720"/>
                    <a:pt x="4284373" y="101600"/>
                  </a:cubicBezTo>
                  <a:cubicBezTo>
                    <a:pt x="4284373" y="157480"/>
                    <a:pt x="4245813" y="203200"/>
                    <a:pt x="4198685" y="203200"/>
                  </a:cubicBezTo>
                  <a:cubicBezTo>
                    <a:pt x="4151557" y="203200"/>
                    <a:pt x="4112997" y="157480"/>
                    <a:pt x="4112997" y="101600"/>
                  </a:cubicBezTo>
                  <a:cubicBezTo>
                    <a:pt x="4112997" y="45720"/>
                    <a:pt x="4151557" y="0"/>
                    <a:pt x="4198685" y="0"/>
                  </a:cubicBezTo>
                  <a:close/>
                  <a:moveTo>
                    <a:pt x="4541435" y="0"/>
                  </a:moveTo>
                  <a:cubicBezTo>
                    <a:pt x="4588563" y="0"/>
                    <a:pt x="4627122" y="45720"/>
                    <a:pt x="4627122" y="101600"/>
                  </a:cubicBezTo>
                  <a:cubicBezTo>
                    <a:pt x="4627122" y="157480"/>
                    <a:pt x="4588563" y="203200"/>
                    <a:pt x="4541435" y="203200"/>
                  </a:cubicBezTo>
                  <a:cubicBezTo>
                    <a:pt x="4494307" y="203200"/>
                    <a:pt x="4455747" y="157480"/>
                    <a:pt x="4455747" y="101600"/>
                  </a:cubicBezTo>
                  <a:cubicBezTo>
                    <a:pt x="4455747" y="45720"/>
                    <a:pt x="4494307" y="0"/>
                    <a:pt x="4541435" y="0"/>
                  </a:cubicBezTo>
                  <a:close/>
                  <a:moveTo>
                    <a:pt x="4884185" y="0"/>
                  </a:moveTo>
                  <a:cubicBezTo>
                    <a:pt x="4931313" y="0"/>
                    <a:pt x="4969872" y="45720"/>
                    <a:pt x="4969872" y="101600"/>
                  </a:cubicBezTo>
                  <a:cubicBezTo>
                    <a:pt x="4969872" y="157480"/>
                    <a:pt x="4931313" y="203200"/>
                    <a:pt x="4884185" y="203200"/>
                  </a:cubicBezTo>
                  <a:cubicBezTo>
                    <a:pt x="4837057" y="203200"/>
                    <a:pt x="4798497" y="157480"/>
                    <a:pt x="4798497" y="101600"/>
                  </a:cubicBezTo>
                  <a:cubicBezTo>
                    <a:pt x="4798497" y="45720"/>
                    <a:pt x="4837057" y="0"/>
                    <a:pt x="4884185" y="0"/>
                  </a:cubicBezTo>
                  <a:close/>
                  <a:moveTo>
                    <a:pt x="5226934" y="0"/>
                  </a:moveTo>
                  <a:cubicBezTo>
                    <a:pt x="5274063" y="0"/>
                    <a:pt x="5312622" y="45720"/>
                    <a:pt x="5312622" y="101600"/>
                  </a:cubicBezTo>
                  <a:cubicBezTo>
                    <a:pt x="5312622" y="157480"/>
                    <a:pt x="5274063" y="203200"/>
                    <a:pt x="5226934" y="203200"/>
                  </a:cubicBezTo>
                  <a:cubicBezTo>
                    <a:pt x="5179806" y="203200"/>
                    <a:pt x="5141247" y="157480"/>
                    <a:pt x="5141247" y="101600"/>
                  </a:cubicBezTo>
                  <a:cubicBezTo>
                    <a:pt x="5141247" y="45720"/>
                    <a:pt x="5179806" y="0"/>
                    <a:pt x="5226934" y="0"/>
                  </a:cubicBezTo>
                  <a:close/>
                  <a:moveTo>
                    <a:pt x="5569684" y="0"/>
                  </a:moveTo>
                  <a:cubicBezTo>
                    <a:pt x="5616813" y="0"/>
                    <a:pt x="5655372" y="45720"/>
                    <a:pt x="5655372" y="101600"/>
                  </a:cubicBezTo>
                  <a:cubicBezTo>
                    <a:pt x="5655372" y="157480"/>
                    <a:pt x="5616813" y="203200"/>
                    <a:pt x="5569684" y="203200"/>
                  </a:cubicBezTo>
                  <a:cubicBezTo>
                    <a:pt x="5522556" y="203200"/>
                    <a:pt x="5483997" y="157480"/>
                    <a:pt x="5483997" y="101600"/>
                  </a:cubicBezTo>
                  <a:cubicBezTo>
                    <a:pt x="5483997" y="45720"/>
                    <a:pt x="5522556" y="0"/>
                    <a:pt x="5569684" y="0"/>
                  </a:cubicBezTo>
                  <a:close/>
                  <a:moveTo>
                    <a:pt x="5912434" y="0"/>
                  </a:moveTo>
                  <a:cubicBezTo>
                    <a:pt x="5959562" y="0"/>
                    <a:pt x="5998121" y="45720"/>
                    <a:pt x="5998121" y="101600"/>
                  </a:cubicBezTo>
                  <a:cubicBezTo>
                    <a:pt x="5998121" y="157480"/>
                    <a:pt x="5959562" y="203200"/>
                    <a:pt x="5912434" y="203200"/>
                  </a:cubicBezTo>
                  <a:cubicBezTo>
                    <a:pt x="5865306" y="203200"/>
                    <a:pt x="5826747" y="157480"/>
                    <a:pt x="5826747" y="101600"/>
                  </a:cubicBezTo>
                  <a:cubicBezTo>
                    <a:pt x="5826747" y="45720"/>
                    <a:pt x="5865306" y="0"/>
                    <a:pt x="5912434" y="0"/>
                  </a:cubicBezTo>
                  <a:close/>
                  <a:moveTo>
                    <a:pt x="6255184" y="0"/>
                  </a:moveTo>
                  <a:cubicBezTo>
                    <a:pt x="6302312" y="0"/>
                    <a:pt x="6340872" y="45720"/>
                    <a:pt x="6340872" y="101600"/>
                  </a:cubicBezTo>
                  <a:cubicBezTo>
                    <a:pt x="6340872" y="157480"/>
                    <a:pt x="6302312" y="203200"/>
                    <a:pt x="6255184" y="203200"/>
                  </a:cubicBezTo>
                  <a:cubicBezTo>
                    <a:pt x="6208056" y="203200"/>
                    <a:pt x="6169496" y="157480"/>
                    <a:pt x="6169496" y="101600"/>
                  </a:cubicBezTo>
                  <a:cubicBezTo>
                    <a:pt x="6169496" y="45720"/>
                    <a:pt x="6208056" y="0"/>
                    <a:pt x="6255184" y="0"/>
                  </a:cubicBezTo>
                  <a:close/>
                  <a:moveTo>
                    <a:pt x="6597934" y="0"/>
                  </a:moveTo>
                  <a:cubicBezTo>
                    <a:pt x="6645062" y="0"/>
                    <a:pt x="6683621" y="45720"/>
                    <a:pt x="6683621" y="101600"/>
                  </a:cubicBezTo>
                  <a:cubicBezTo>
                    <a:pt x="6683621" y="157480"/>
                    <a:pt x="6645062" y="203200"/>
                    <a:pt x="6597934" y="203200"/>
                  </a:cubicBezTo>
                  <a:cubicBezTo>
                    <a:pt x="6550806" y="203200"/>
                    <a:pt x="6512247" y="157480"/>
                    <a:pt x="6512247" y="101600"/>
                  </a:cubicBezTo>
                  <a:cubicBezTo>
                    <a:pt x="6512247" y="45720"/>
                    <a:pt x="6550806" y="0"/>
                    <a:pt x="6597934" y="0"/>
                  </a:cubicBezTo>
                  <a:close/>
                  <a:moveTo>
                    <a:pt x="6940683" y="0"/>
                  </a:moveTo>
                  <a:cubicBezTo>
                    <a:pt x="6987811" y="0"/>
                    <a:pt x="7026371" y="45720"/>
                    <a:pt x="7026371" y="101600"/>
                  </a:cubicBezTo>
                  <a:cubicBezTo>
                    <a:pt x="7026371" y="157480"/>
                    <a:pt x="6987811" y="203200"/>
                    <a:pt x="6940683" y="203200"/>
                  </a:cubicBezTo>
                  <a:cubicBezTo>
                    <a:pt x="6893556" y="203200"/>
                    <a:pt x="6854996" y="157480"/>
                    <a:pt x="6854996" y="101600"/>
                  </a:cubicBezTo>
                  <a:cubicBezTo>
                    <a:pt x="6854996" y="45720"/>
                    <a:pt x="6893555" y="0"/>
                    <a:pt x="6940683" y="0"/>
                  </a:cubicBezTo>
                  <a:close/>
                </a:path>
              </a:pathLst>
            </a:custGeom>
            <a:solidFill>
              <a:srgbClr val="56A3D9"/>
            </a:solid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10562813" y="3637652"/>
            <a:ext cx="7484524" cy="521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3300" spc="214">
                <a:solidFill>
                  <a:srgbClr val="FDD05A"/>
                </a:solidFill>
                <a:latin typeface="League Spartan"/>
              </a:rPr>
              <a:t>LIVE EVENT CE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541659" y="5940471"/>
            <a:ext cx="7484524" cy="521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3300" spc="214">
                <a:solidFill>
                  <a:srgbClr val="FDD05A"/>
                </a:solidFill>
                <a:latin typeface="League Spartan"/>
              </a:rPr>
              <a:t>RECORDING CE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541659" y="6491016"/>
            <a:ext cx="7484524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80"/>
              </a:lnSpc>
            </a:pPr>
            <a:r>
              <a:rPr lang="en-US" sz="3000" spc="30">
                <a:solidFill>
                  <a:srgbClr val="E6DCCA"/>
                </a:solidFill>
                <a:latin typeface="Gidole"/>
              </a:rPr>
              <a:t>Non-Members: No CE</a:t>
            </a:r>
          </a:p>
          <a:p>
            <a:pPr algn="ctr">
              <a:lnSpc>
                <a:spcPts val="3180"/>
              </a:lnSpc>
            </a:pPr>
            <a:r>
              <a:rPr lang="en-US" sz="3000" spc="30">
                <a:solidFill>
                  <a:srgbClr val="E6DCCA"/>
                </a:solidFill>
                <a:latin typeface="Gidole"/>
              </a:rPr>
              <a:t>Basic &amp; Premier Members: CE w/ quiz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614231" y="7784280"/>
            <a:ext cx="7484524" cy="1045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3300" spc="214">
                <a:solidFill>
                  <a:srgbClr val="FDD05A"/>
                </a:solidFill>
                <a:latin typeface="League Spartan"/>
              </a:rPr>
              <a:t>CE REPORTING &amp; </a:t>
            </a:r>
          </a:p>
          <a:p>
            <a:pPr algn="ctr">
              <a:lnSpc>
                <a:spcPts val="4125"/>
              </a:lnSpc>
            </a:pPr>
            <a:r>
              <a:rPr lang="en-US" sz="3300" spc="214">
                <a:solidFill>
                  <a:srgbClr val="FDD05A"/>
                </a:solidFill>
                <a:latin typeface="League Spartan"/>
              </a:rPr>
              <a:t>CERTIFICATES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614231" y="8964675"/>
            <a:ext cx="7484524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80"/>
              </a:lnSpc>
            </a:pPr>
            <a:r>
              <a:rPr lang="en-US" sz="3000" spc="30">
                <a:solidFill>
                  <a:srgbClr val="E6DCCA"/>
                </a:solidFill>
                <a:latin typeface="Gidole"/>
              </a:rPr>
              <a:t>CE Reported to CFP &amp; IWI on August 16</a:t>
            </a:r>
          </a:p>
          <a:p>
            <a:pPr algn="ctr">
              <a:lnSpc>
                <a:spcPts val="3180"/>
              </a:lnSpc>
            </a:pPr>
            <a:r>
              <a:rPr lang="en-US" sz="3000" spc="30">
                <a:solidFill>
                  <a:srgbClr val="E6DCCA"/>
                </a:solidFill>
                <a:latin typeface="Gidole"/>
              </a:rPr>
              <a:t>Certificates via email within 48 hours</a:t>
            </a:r>
          </a:p>
        </p:txBody>
      </p:sp>
      <p:pic>
        <p:nvPicPr>
          <p:cNvPr name="Picture 22" id="22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453184" y="9145814"/>
            <a:ext cx="2853033" cy="8380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016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57105" y="1495255"/>
            <a:ext cx="17602540" cy="7296490"/>
          </a:xfrm>
          <a:prstGeom prst="rect">
            <a:avLst/>
          </a:prstGeom>
          <a:solidFill>
            <a:srgbClr val="56A3D9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978823" y="3275219"/>
            <a:ext cx="8441527" cy="3465055"/>
            <a:chOff x="0" y="0"/>
            <a:chExt cx="11255369" cy="4620073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85725"/>
              <a:ext cx="11255369" cy="3455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0400"/>
                </a:lnSpc>
              </a:pPr>
              <a:r>
                <a:rPr lang="en-US" sz="8000" spc="400">
                  <a:solidFill>
                    <a:srgbClr val="FDD05A"/>
                  </a:solidFill>
                  <a:latin typeface="League Spartan"/>
                </a:rPr>
                <a:t>LET'S GET STARTED!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3920938"/>
              <a:ext cx="11218609" cy="6991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125"/>
                </a:lnSpc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978823" y="6175533"/>
            <a:ext cx="2853033" cy="838078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0668000" y="2145732"/>
            <a:ext cx="5995537" cy="59955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DAEJFR9L16s</dc:identifier>
  <dcterms:modified xsi:type="dcterms:W3CDTF">2011-08-01T06:04:30Z</dcterms:modified>
  <cp:revision>1</cp:revision>
  <dc:title>September 2020 Webinar</dc:title>
</cp:coreProperties>
</file>